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C1EDD-F1B6-461F-8FA1-1625DED63664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9B54A-DC8F-4EB8-BB1F-8422C89DE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07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4183B-F8DF-4ED4-A851-7FC592FECECC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9AC22-7CFB-4E8F-BCAF-F66743031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531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6ED6-9405-4659-8145-0C68DCAAA7C6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0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766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784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937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495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1855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244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A1D2-3545-4AE0-9E1A-9D080A44F90F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7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6BBA-91E9-4288-8F66-56D5E7E8A610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3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4E7E-2EA5-4ED8-A50A-55342EDCBAA9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7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9FBC-7554-43F6-A2DB-3AD622CD170B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7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C81F-1AF2-4B0A-BBAE-744860F66610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0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63EA-5904-4A53-BBD1-959F7EF364AF}" type="datetime1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C725-764F-4D3A-8842-8D5764A3EB77}" type="datetime1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368D-55DA-4C39-815D-6AE50B59C17D}" type="datetime1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0280-B2BD-4F32-BA33-3F45C978B51A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1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467-F007-46C7-B97E-71206E2B8928}" type="datetime1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1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19C999-0EC3-4A36-B59D-FB4846FE55BE}" type="datetime1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15E8BB-2524-45DB-A7C9-1DF0CE56A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90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3.xml"/><Relationship Id="rId10" Type="http://schemas.openxmlformats.org/officeDocument/2006/relationships/slide" Target="slide14.xml"/><Relationship Id="rId19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aya.by/wp-content/uploads/2015/05/plock2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novaya.by/wp-content/uploads/2015/05/plock1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novaya.by/wp-content/uploads/2014/05/%D0%94%D0%B5%D0%BB%D0%B5%D0%B3%D0%B0%D1%86%D0%B8%D1%8F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v.spb.ru/gov/admin/terr/reg_pavlovs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343891" y="-1334653"/>
            <a:ext cx="9040330" cy="819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4673602" y="3172691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  <a:endParaRPr lang="ru-RU" sz="1200" dirty="0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4036293" y="362527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</a:t>
            </a: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3537529" y="2867891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</a:t>
            </a:r>
            <a:endParaRPr lang="ru-RU" sz="1200" dirty="0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2650840" y="276167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</a:t>
            </a:r>
            <a:endParaRPr lang="ru-RU" sz="1200" dirty="0"/>
          </a:p>
        </p:txBody>
      </p:sp>
      <p:sp>
        <p:nvSpPr>
          <p:cNvPr id="17" name="Овал 16">
            <a:hlinkClick r:id="rId7" action="ppaction://hlinksldjump"/>
          </p:cNvPr>
          <p:cNvSpPr/>
          <p:nvPr/>
        </p:nvSpPr>
        <p:spPr>
          <a:xfrm>
            <a:off x="2955640" y="3338946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</a:t>
            </a:r>
            <a:endParaRPr lang="ru-RU" sz="1200" dirty="0"/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1343891" y="3916219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1200" dirty="0"/>
          </a:p>
        </p:txBody>
      </p:sp>
      <p:sp>
        <p:nvSpPr>
          <p:cNvPr id="19" name="Овал 18">
            <a:hlinkClick r:id="rId9" action="ppaction://hlinksldjump"/>
          </p:cNvPr>
          <p:cNvSpPr/>
          <p:nvPr/>
        </p:nvSpPr>
        <p:spPr>
          <a:xfrm>
            <a:off x="3177316" y="4761347"/>
            <a:ext cx="459263" cy="29412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7241311" y="6326909"/>
            <a:ext cx="665015" cy="31865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13</a:t>
            </a:r>
            <a:endParaRPr lang="ru-RU" sz="1200" dirty="0"/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>
          <a:xfrm>
            <a:off x="9421092" y="6142182"/>
            <a:ext cx="692725" cy="475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14</a:t>
            </a:r>
            <a:endParaRPr lang="ru-RU" sz="1200" dirty="0"/>
          </a:p>
        </p:txBody>
      </p:sp>
      <p:sp>
        <p:nvSpPr>
          <p:cNvPr id="22" name="Овал 21">
            <a:hlinkClick r:id="rId12" action="ppaction://hlinksldjump"/>
          </p:cNvPr>
          <p:cNvSpPr/>
          <p:nvPr/>
        </p:nvSpPr>
        <p:spPr>
          <a:xfrm>
            <a:off x="5357093" y="3625273"/>
            <a:ext cx="595743" cy="44334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11</a:t>
            </a:r>
            <a:endParaRPr lang="ru-RU" sz="1200" dirty="0"/>
          </a:p>
        </p:txBody>
      </p:sp>
      <p:sp>
        <p:nvSpPr>
          <p:cNvPr id="23" name="Овал 22">
            <a:hlinkClick r:id="rId13" action="ppaction://hlinksldjump"/>
          </p:cNvPr>
          <p:cNvSpPr/>
          <p:nvPr/>
        </p:nvSpPr>
        <p:spPr>
          <a:xfrm>
            <a:off x="6331526" y="3325090"/>
            <a:ext cx="552750" cy="36323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</a:t>
            </a:r>
            <a:endParaRPr lang="ru-RU" sz="1200" dirty="0"/>
          </a:p>
        </p:txBody>
      </p:sp>
      <p:sp>
        <p:nvSpPr>
          <p:cNvPr id="24" name="Овал 23">
            <a:hlinkClick r:id="rId14" action="ppaction://hlinksldjump"/>
          </p:cNvPr>
          <p:cNvSpPr/>
          <p:nvPr/>
        </p:nvSpPr>
        <p:spPr>
          <a:xfrm>
            <a:off x="9282545" y="3265055"/>
            <a:ext cx="558803" cy="51261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15</a:t>
            </a:r>
            <a:endParaRPr lang="ru-RU" sz="1200" dirty="0"/>
          </a:p>
        </p:txBody>
      </p:sp>
      <p:sp>
        <p:nvSpPr>
          <p:cNvPr id="25" name="Овал 24">
            <a:hlinkClick r:id="rId15" action="ppaction://hlinksldjump"/>
          </p:cNvPr>
          <p:cNvSpPr/>
          <p:nvPr/>
        </p:nvSpPr>
        <p:spPr>
          <a:xfrm>
            <a:off x="8178803" y="1676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26" name="Овал 25">
            <a:hlinkClick r:id="rId16" action="ppaction://hlinksldjump"/>
          </p:cNvPr>
          <p:cNvSpPr/>
          <p:nvPr/>
        </p:nvSpPr>
        <p:spPr>
          <a:xfrm>
            <a:off x="5527965" y="2115128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5</a:t>
            </a:r>
          </a:p>
        </p:txBody>
      </p:sp>
      <p:sp>
        <p:nvSpPr>
          <p:cNvPr id="27" name="Овал 26">
            <a:hlinkClick r:id="rId17" action="ppaction://hlinksldjump"/>
          </p:cNvPr>
          <p:cNvSpPr/>
          <p:nvPr/>
        </p:nvSpPr>
        <p:spPr>
          <a:xfrm>
            <a:off x="5855853" y="1981199"/>
            <a:ext cx="572655" cy="3740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1200" dirty="0"/>
          </a:p>
        </p:txBody>
      </p:sp>
      <p:sp>
        <p:nvSpPr>
          <p:cNvPr id="28" name="Овал 27">
            <a:hlinkClick r:id="rId18" action="ppaction://hlinksldjump"/>
          </p:cNvPr>
          <p:cNvSpPr/>
          <p:nvPr/>
        </p:nvSpPr>
        <p:spPr>
          <a:xfrm>
            <a:off x="5948223" y="1676400"/>
            <a:ext cx="572649" cy="3047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17</a:t>
            </a:r>
            <a:endParaRPr lang="ru-RU" sz="1200" dirty="0"/>
          </a:p>
        </p:txBody>
      </p:sp>
      <p:sp>
        <p:nvSpPr>
          <p:cNvPr id="30" name="Овал 29">
            <a:hlinkClick r:id="rId19" action="ppaction://hlinksldjump"/>
          </p:cNvPr>
          <p:cNvSpPr/>
          <p:nvPr/>
        </p:nvSpPr>
        <p:spPr>
          <a:xfrm>
            <a:off x="2604662" y="377767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774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97625"/>
            <a:ext cx="5294753" cy="30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277" y="252248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Вэйхай</a:t>
            </a:r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(Китай)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73076" y="2881705"/>
            <a:ext cx="879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Меморандум о партнерстве между г.Новополоцк (Беларусь)</a:t>
            </a:r>
          </a:p>
          <a:p>
            <a:r>
              <a:rPr lang="ru-RU" dirty="0" smtClean="0"/>
              <a:t> и </a:t>
            </a:r>
            <a:r>
              <a:rPr lang="ru-RU" dirty="0" err="1" smtClean="0"/>
              <a:t>г.Вэйхай</a:t>
            </a:r>
            <a:r>
              <a:rPr lang="ru-RU" dirty="0" smtClean="0"/>
              <a:t> (Провинция </a:t>
            </a:r>
            <a:r>
              <a:rPr lang="ru-RU" dirty="0" err="1" smtClean="0"/>
              <a:t>Шандонг</a:t>
            </a:r>
            <a:r>
              <a:rPr lang="ru-RU" dirty="0" smtClean="0"/>
              <a:t>, КНР) подписан 25 апреля </a:t>
            </a:r>
          </a:p>
          <a:p>
            <a:r>
              <a:rPr lang="ru-RU" dirty="0" smtClean="0"/>
              <a:t>2006 года. Утвержден 31 марта 2008г. </a:t>
            </a:r>
            <a:r>
              <a:rPr lang="ru-RU" dirty="0" err="1" smtClean="0"/>
              <a:t>Новополоцким</a:t>
            </a:r>
            <a:r>
              <a:rPr lang="ru-RU" dirty="0" smtClean="0"/>
              <a:t> горсоветом </a:t>
            </a:r>
          </a:p>
          <a:p>
            <a:r>
              <a:rPr lang="ru-RU" dirty="0" smtClean="0"/>
              <a:t>депутатов (</a:t>
            </a:r>
            <a:r>
              <a:rPr lang="ru-RU" dirty="0" err="1" smtClean="0"/>
              <a:t>Реш</a:t>
            </a:r>
            <a:r>
              <a:rPr lang="ru-RU" dirty="0" smtClean="0"/>
              <a:t>. №95).</a:t>
            </a:r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9" name="Рисунок 8" descr="Герб КНР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04" y="-1"/>
            <a:ext cx="1815523" cy="194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ÐÐ°ÑÑÐ¸Ð½ÐºÐ¸ Ð¿Ð¾ Ð·Ð°Ð¿ÑÐ¾ÑÑ ÐÑÐ¹ÑÐ°Ð¹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ÑÐ¹ÑÐ°Ð¹ ÑÐ¾Ñ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459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8831" y="240525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Лудза</a:t>
            </a:r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(Латвия</a:t>
            </a:r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908" y="1582615"/>
            <a:ext cx="6846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Латвийский город </a:t>
            </a:r>
            <a:r>
              <a:rPr lang="ru-RU" dirty="0" err="1" smtClean="0"/>
              <a:t>Лудза</a:t>
            </a:r>
            <a:r>
              <a:rPr lang="ru-RU" dirty="0" smtClean="0"/>
              <a:t> – побратим Новополоцка – в минувшие выходные отмечал 835-летие. Наша делегация на торжествах была в числе почетных и, без преувеличения, долгожданных гостей. Радость праздника разделили с </a:t>
            </a:r>
            <a:r>
              <a:rPr lang="ru-RU" dirty="0" err="1" smtClean="0"/>
              <a:t>лудзенцами</a:t>
            </a:r>
            <a:r>
              <a:rPr lang="ru-RU" dirty="0" smtClean="0"/>
              <a:t> и от души поздравили их с юбилеем заместитель председателя </a:t>
            </a:r>
            <a:r>
              <a:rPr lang="ru-RU" dirty="0" err="1" smtClean="0"/>
              <a:t>Новополоцкого</a:t>
            </a:r>
            <a:r>
              <a:rPr lang="ru-RU" dirty="0" smtClean="0"/>
              <a:t> горисполкома по инвестициям, экономике и торговле Дмитрий </a:t>
            </a:r>
            <a:r>
              <a:rPr lang="ru-RU" dirty="0" err="1" smtClean="0"/>
              <a:t>Самуськов</a:t>
            </a:r>
            <a:r>
              <a:rPr lang="ru-RU" dirty="0" smtClean="0"/>
              <a:t>, главный специалист отдела идеологической работы горисполкома Владимир Беляев, а также представители творческих коллективов и детской художественной школы. 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5029200"/>
            <a:ext cx="114890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касается праздника по случаю 835-летия </a:t>
            </a:r>
            <a:r>
              <a:rPr lang="ru-RU" dirty="0" err="1" smtClean="0"/>
              <a:t>Лудзы</a:t>
            </a:r>
            <a:r>
              <a:rPr lang="ru-RU" dirty="0" smtClean="0"/>
              <a:t>, то это были по-настоящему красивые и </a:t>
            </a:r>
          </a:p>
          <a:p>
            <a:r>
              <a:rPr lang="ru-RU" dirty="0" smtClean="0"/>
              <a:t>интересные торжества. По словам исполнительного директора </a:t>
            </a:r>
            <a:r>
              <a:rPr lang="ru-RU" dirty="0" err="1" smtClean="0"/>
              <a:t>Лудзенской</a:t>
            </a:r>
            <a:r>
              <a:rPr lang="ru-RU" dirty="0" smtClean="0"/>
              <a:t> краевой думы </a:t>
            </a:r>
          </a:p>
          <a:p>
            <a:r>
              <a:rPr lang="ru-RU" dirty="0" smtClean="0"/>
              <a:t>Сергея Яковлева, устроители постарались программу мероприятий составить таким образом, </a:t>
            </a:r>
          </a:p>
          <a:p>
            <a:r>
              <a:rPr lang="ru-RU" dirty="0" smtClean="0"/>
              <a:t>чтобы понравилось всем – детям и взрослым, хозяевам и гостям. На многочисленных городских </a:t>
            </a:r>
          </a:p>
          <a:p>
            <a:r>
              <a:rPr lang="ru-RU" dirty="0" smtClean="0"/>
              <a:t>площадках места хватило и артистам, и ремесленникам, и художникам, и даже </a:t>
            </a:r>
            <a:r>
              <a:rPr lang="ru-RU" dirty="0" err="1" smtClean="0"/>
              <a:t>байкерам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9218" name="Picture 2" descr="ÐÐ°ÑÑÐ¸Ð½ÐºÐ¸ Ð¿Ð¾ Ð·Ð°Ð¿ÑÐ¾ÑÑ ÐÑÐ´Ð·Ð°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38" y="0"/>
            <a:ext cx="3734962" cy="18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ÑÐ´Ð·Ð°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20" y="2112340"/>
            <a:ext cx="4375291" cy="29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05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ÐµÐ½ÑÑÐ¿Ð¸Ð»Ñ ÑÐ»Ð°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71" y="0"/>
            <a:ext cx="3706329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29" y="205356"/>
            <a:ext cx="63637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Вентспилс</a:t>
            </a:r>
          </a:p>
          <a:p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Латвия)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9610" y="2654668"/>
            <a:ext cx="7697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Договор о сотрудничестве и побратимских отношениях </a:t>
            </a:r>
          </a:p>
          <a:p>
            <a:pPr algn="just"/>
            <a:r>
              <a:rPr lang="ru-RU" dirty="0" smtClean="0"/>
              <a:t>г.Новополоцка (Беларусь), г.Полоцка (Беларусь) и г.Вентспилса (Латвия) </a:t>
            </a:r>
          </a:p>
          <a:p>
            <a:pPr algn="just"/>
            <a:r>
              <a:rPr lang="ru-RU" dirty="0" smtClean="0"/>
              <a:t>подписан 7 июня 2008г., заключен сроком на 5 лет и будет считаться </a:t>
            </a:r>
          </a:p>
          <a:p>
            <a:pPr algn="just"/>
            <a:r>
              <a:rPr lang="ru-RU" dirty="0" smtClean="0"/>
              <a:t>автоматически продлеваемым на последующие 5 лет, если ни одна из </a:t>
            </a:r>
          </a:p>
          <a:p>
            <a:pPr algn="just"/>
            <a:r>
              <a:rPr lang="ru-RU" dirty="0" smtClean="0"/>
              <a:t>сторон не денонсирует в письменной форме. Утвержден 27 августа 2008г.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Новополоцким</a:t>
            </a:r>
            <a:r>
              <a:rPr lang="ru-RU" dirty="0" smtClean="0"/>
              <a:t> горсоветом депутатов (</a:t>
            </a:r>
            <a:r>
              <a:rPr lang="ru-RU" dirty="0" err="1" smtClean="0"/>
              <a:t>Реш</a:t>
            </a:r>
            <a:r>
              <a:rPr lang="ru-RU" dirty="0" smtClean="0"/>
              <a:t>. №119).</a:t>
            </a:r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8196" name="Picture 4" descr="ÐÐ°ÑÑÐ¸Ð½ÐºÐ¸ Ð¿Ð¾ Ð·Ð°Ð¿ÑÐ¾ÑÑ ÐÐµÐ½ÑÑÐ¿Ð¸Ð»Ñ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05" y="2051244"/>
            <a:ext cx="3701234" cy="27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649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¡Ð¼Ð¸Ð»ÑÐµÐ½Ðµ ÑÐ»Ð°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48" y="-1"/>
            <a:ext cx="3773152" cy="1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30" y="-187091"/>
            <a:ext cx="4712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Смилтене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Латвия) 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29736" y="3039003"/>
            <a:ext cx="6162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Соглашение о дружбе и сотрудничестве между </a:t>
            </a:r>
          </a:p>
          <a:p>
            <a:r>
              <a:rPr lang="ru-RU" dirty="0" smtClean="0"/>
              <a:t>городами Новополоцк (Республика Беларусь) </a:t>
            </a:r>
          </a:p>
          <a:p>
            <a:r>
              <a:rPr lang="ru-RU" dirty="0" smtClean="0"/>
              <a:t>и Смилтене (Латвийская республика) подписано </a:t>
            </a:r>
          </a:p>
          <a:p>
            <a:r>
              <a:rPr lang="ru-RU" dirty="0" smtClean="0"/>
              <a:t>12 июня 2015г. Утверждено 12 июля 2016г. </a:t>
            </a:r>
          </a:p>
          <a:p>
            <a:r>
              <a:rPr lang="ru-RU" dirty="0" err="1" smtClean="0"/>
              <a:t>Новополоцким</a:t>
            </a:r>
            <a:r>
              <a:rPr lang="ru-RU" dirty="0" smtClean="0"/>
              <a:t> горсоветом депутатов (</a:t>
            </a:r>
            <a:r>
              <a:rPr lang="ru-RU" dirty="0" err="1" smtClean="0"/>
              <a:t>Реш</a:t>
            </a:r>
            <a:r>
              <a:rPr lang="ru-RU" dirty="0" smtClean="0"/>
              <a:t>. №125).</a:t>
            </a:r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7172" name="Picture 4" descr="ÐÐ°ÑÑÐ¸Ð½ÐºÐ¸ Ð¿Ð¾ Ð·Ð°Ð¿ÑÐ¾ÑÑ Ð¡Ð¼Ð¸Ð»ÑÐµÐ½Ðµ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2583495"/>
            <a:ext cx="5626989" cy="29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396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ородская община Пантелей, город Ни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618" y="0"/>
            <a:ext cx="1265382" cy="199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30" y="211650"/>
            <a:ext cx="7220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Ниш(Сербия)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02853" y="1746738"/>
            <a:ext cx="8037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/>
              <a:t>Дружеские отношения между  Ниш и </a:t>
            </a:r>
            <a:r>
              <a:rPr lang="ru-RU" sz="2000" dirty="0" err="1" smtClean="0"/>
              <a:t>Новолоцком</a:t>
            </a:r>
            <a:r>
              <a:rPr lang="ru-RU" sz="2000" dirty="0" smtClean="0"/>
              <a:t> </a:t>
            </a:r>
            <a:r>
              <a:rPr lang="ru-RU" sz="2000" dirty="0" smtClean="0"/>
              <a:t>развиваются </a:t>
            </a:r>
            <a:r>
              <a:rPr lang="ru-RU" sz="2000" dirty="0" smtClean="0"/>
              <a:t>уже</a:t>
            </a:r>
          </a:p>
          <a:p>
            <a:pPr algn="r"/>
            <a:r>
              <a:rPr lang="ru-RU" sz="2000" dirty="0" smtClean="0"/>
              <a:t>3 года. Их взаимодействие достаточно интенсивное. Это и обмен опыта</a:t>
            </a:r>
          </a:p>
          <a:p>
            <a:pPr algn="r"/>
            <a:r>
              <a:rPr lang="ru-RU" sz="2000" dirty="0" smtClean="0"/>
              <a:t>В области медицины, и развитие культурных связей, и изучение </a:t>
            </a:r>
          </a:p>
          <a:p>
            <a:pPr algn="r"/>
            <a:r>
              <a:rPr lang="ru-RU" sz="2000" dirty="0" smtClean="0"/>
              <a:t>туристического потенциала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5446" y="3176954"/>
            <a:ext cx="1162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Визит сербской делегации из 11 школьников и трёх педагогов  ознаменовал новый этап </a:t>
            </a:r>
          </a:p>
          <a:p>
            <a:r>
              <a:rPr lang="ru-RU" dirty="0" err="1" smtClean="0"/>
              <a:t>Содрудничества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За короткое время школьники по-настоящему подружились и продолжили общение.</a:t>
            </a:r>
          </a:p>
          <a:p>
            <a:r>
              <a:rPr lang="ru-RU" dirty="0" smtClean="0"/>
              <a:t>В Ниве ждут ответную детскую делегацию из </a:t>
            </a:r>
            <a:r>
              <a:rPr lang="ru-RU" dirty="0" err="1" smtClean="0"/>
              <a:t>нефтеграда</a:t>
            </a:r>
            <a:r>
              <a:rPr lang="ru-RU" dirty="0" smtClean="0"/>
              <a:t>. </a:t>
            </a:r>
            <a:r>
              <a:rPr lang="ru-RU" dirty="0" err="1" smtClean="0"/>
              <a:t>Соглошние</a:t>
            </a:r>
            <a:r>
              <a:rPr lang="ru-RU" dirty="0" smtClean="0"/>
              <a:t> о дружбе и сотрудничестве </a:t>
            </a:r>
          </a:p>
          <a:p>
            <a:r>
              <a:rPr lang="ru-RU" dirty="0" smtClean="0"/>
              <a:t>Между побратимами будет пополнятся новыми делами.</a:t>
            </a:r>
            <a:endParaRPr lang="ru-RU" dirty="0"/>
          </a:p>
        </p:txBody>
      </p:sp>
      <p:sp>
        <p:nvSpPr>
          <p:cNvPr id="9" name="Скругленный прямоугольник 8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Ð¸Ñ Ñ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99" y="4393967"/>
            <a:ext cx="3304410" cy="22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43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Ð°ÑÐ´Ð¾Ð²ÑÐºÐ°Ñ Ð°ÑÐ°Ð²Ð¸Ñ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87" y="0"/>
            <a:ext cx="2774199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30" y="165987"/>
            <a:ext cx="5716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Саудовская Аравия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0093" y="1829038"/>
            <a:ext cx="115044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/>
              <a:t>С экономической точки зрения Саудовская Аравия представляет весьма перспективный и емкий рынок для </a:t>
            </a:r>
            <a:endParaRPr lang="ru-RU" sz="1600" dirty="0" smtClean="0"/>
          </a:p>
          <a:p>
            <a:pPr fontAlgn="base"/>
            <a:r>
              <a:rPr lang="ru-RU" sz="1600" dirty="0" smtClean="0"/>
              <a:t>белорусских </a:t>
            </a:r>
            <a:r>
              <a:rPr lang="ru-RU" sz="1600" dirty="0"/>
              <a:t>производителей. Вместе с тем наличие сформировавшихся в КСА предпочтений к западной </a:t>
            </a:r>
            <a:endParaRPr lang="ru-RU" sz="1600" dirty="0" smtClean="0"/>
          </a:p>
          <a:p>
            <a:pPr fontAlgn="base"/>
            <a:r>
              <a:rPr lang="ru-RU" sz="1600" dirty="0" smtClean="0"/>
              <a:t>продукции требует </a:t>
            </a:r>
            <a:r>
              <a:rPr lang="ru-RU" sz="1600" dirty="0"/>
              <a:t>активной работы белорусских предприятий по занятию своих ниш на саудовском рынке.</a:t>
            </a:r>
          </a:p>
          <a:p>
            <a:pPr fontAlgn="base"/>
            <a:r>
              <a:rPr lang="ru-RU" sz="1600" dirty="0"/>
              <a:t>В разные периоды в Саудовскую Аравию поставлялись:</a:t>
            </a:r>
          </a:p>
          <a:p>
            <a:pPr fontAlgn="base"/>
            <a:r>
              <a:rPr lang="ru-RU" sz="1600" dirty="0" smtClean="0"/>
              <a:t> - грузовые </a:t>
            </a:r>
            <a:r>
              <a:rPr lang="ru-RU" sz="1600" dirty="0"/>
              <a:t>автомобили;</a:t>
            </a:r>
          </a:p>
          <a:p>
            <a:pPr fontAlgn="base"/>
            <a:r>
              <a:rPr lang="ru-RU" sz="1600" dirty="0" smtClean="0"/>
              <a:t> - шины</a:t>
            </a:r>
            <a:r>
              <a:rPr lang="ru-RU" sz="1600" dirty="0"/>
              <a:t>;</a:t>
            </a:r>
          </a:p>
          <a:p>
            <a:pPr fontAlgn="base"/>
            <a:r>
              <a:rPr lang="ru-RU" sz="1600" dirty="0" smtClean="0"/>
              <a:t> - оптическая </a:t>
            </a:r>
            <a:r>
              <a:rPr lang="ru-RU" sz="1600" dirty="0"/>
              <a:t>продукция;</a:t>
            </a:r>
          </a:p>
          <a:p>
            <a:pPr fontAlgn="base"/>
            <a:r>
              <a:rPr lang="ru-RU" sz="1600" dirty="0" smtClean="0"/>
              <a:t> - сухое </a:t>
            </a:r>
            <a:r>
              <a:rPr lang="ru-RU" sz="1600" dirty="0"/>
              <a:t>молоко;</a:t>
            </a:r>
          </a:p>
          <a:p>
            <a:pPr fontAlgn="base"/>
            <a:r>
              <a:rPr lang="ru-RU" sz="1600" dirty="0" smtClean="0"/>
              <a:t> - рентгеновское </a:t>
            </a:r>
            <a:r>
              <a:rPr lang="ru-RU" sz="1600" dirty="0"/>
              <a:t>оборудование;</a:t>
            </a:r>
          </a:p>
          <a:p>
            <a:pPr fontAlgn="base"/>
            <a:r>
              <a:rPr lang="ru-RU" sz="1600" dirty="0" smtClean="0"/>
              <a:t> - Контрольные </a:t>
            </a:r>
            <a:r>
              <a:rPr lang="ru-RU" sz="1600" dirty="0"/>
              <a:t>и измерительные приборы;</a:t>
            </a:r>
          </a:p>
          <a:p>
            <a:pPr fontAlgn="base"/>
            <a:r>
              <a:rPr lang="ru-RU" sz="1600" dirty="0" smtClean="0"/>
              <a:t> - сталь </a:t>
            </a:r>
            <a:r>
              <a:rPr lang="ru-RU" sz="1600" dirty="0"/>
              <a:t>легированная;</a:t>
            </a:r>
          </a:p>
          <a:p>
            <a:pPr fontAlgn="base"/>
            <a:r>
              <a:rPr lang="ru-RU" sz="1600" dirty="0" smtClean="0"/>
              <a:t> - оборудование </a:t>
            </a:r>
            <a:r>
              <a:rPr lang="ru-RU" sz="1600" dirty="0"/>
              <a:t>для термической обработки материалов;</a:t>
            </a:r>
          </a:p>
          <a:p>
            <a:pPr fontAlgn="base"/>
            <a:r>
              <a:rPr lang="ru-RU" sz="1600" dirty="0" smtClean="0"/>
              <a:t>Беларусь </a:t>
            </a:r>
            <a:r>
              <a:rPr lang="ru-RU" sz="1600" dirty="0"/>
              <a:t>традиционно импортирует из Саудовской Аравии стратегическую химическую продукцию для нужд </a:t>
            </a:r>
            <a:endParaRPr lang="ru-RU" sz="1600" dirty="0" smtClean="0"/>
          </a:p>
          <a:p>
            <a:pPr fontAlgn="base"/>
            <a:r>
              <a:rPr lang="ru-RU" sz="1600" dirty="0" smtClean="0"/>
              <a:t>внутреннего </a:t>
            </a:r>
            <a:r>
              <a:rPr lang="ru-RU" sz="1600" dirty="0"/>
              <a:t>производства:</a:t>
            </a:r>
          </a:p>
          <a:p>
            <a:pPr fontAlgn="base"/>
            <a:r>
              <a:rPr lang="ru-RU" sz="1600" dirty="0" smtClean="0"/>
              <a:t> - полимеры </a:t>
            </a:r>
            <a:r>
              <a:rPr lang="ru-RU" sz="1600" dirty="0"/>
              <a:t>этилена;</a:t>
            </a:r>
          </a:p>
          <a:p>
            <a:pPr fontAlgn="base"/>
            <a:r>
              <a:rPr lang="ru-RU" sz="1600" dirty="0" smtClean="0"/>
              <a:t> - полимеры </a:t>
            </a:r>
            <a:r>
              <a:rPr lang="ru-RU" sz="1600" dirty="0"/>
              <a:t>пропилена;</a:t>
            </a:r>
          </a:p>
          <a:p>
            <a:pPr fontAlgn="base"/>
            <a:r>
              <a:rPr lang="ru-RU" sz="1600" dirty="0" smtClean="0"/>
              <a:t> - спирты </a:t>
            </a:r>
            <a:r>
              <a:rPr lang="ru-RU" sz="1600" dirty="0"/>
              <a:t>ациклические;</a:t>
            </a:r>
          </a:p>
          <a:p>
            <a:pPr fontAlgn="base"/>
            <a:r>
              <a:rPr lang="ru-RU" sz="1600" dirty="0" smtClean="0"/>
              <a:t> - ткани </a:t>
            </a:r>
            <a:r>
              <a:rPr lang="ru-RU" sz="1600" dirty="0"/>
              <a:t>из синтетических комплексных нитей.</a:t>
            </a:r>
          </a:p>
        </p:txBody>
      </p:sp>
      <p:sp>
        <p:nvSpPr>
          <p:cNvPr id="9" name="Скругленный прямоугольник 8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5124" name="Picture 4" descr="ÐÐ°ÑÑÐ¸Ð½ÐºÐ¸ Ð¿Ð¾ Ð·Ð°Ð¿ÑÐ¾ÑÑ Ð¡Ð°ÑÐ´Ð¾Ð²ÑÐºÐ°Ñ Ð°ÑÐ°Ð²Ð¸Ñ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93" y="2625340"/>
            <a:ext cx="3792394" cy="21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450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ÑÐµÑÐ¸Ñ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8" y="3144964"/>
            <a:ext cx="4638098" cy="34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ÑÐµÑÐ¸Ñ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02" y="-1"/>
            <a:ext cx="2774198" cy="18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30" y="163903"/>
            <a:ext cx="5711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Греция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1851300"/>
            <a:ext cx="10621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тношения в </a:t>
            </a:r>
            <a:r>
              <a:rPr lang="ru-RU" sz="3200" dirty="0"/>
              <a:t>торгово-экономической, культурной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образовательной </a:t>
            </a:r>
            <a:r>
              <a:rPr lang="ru-RU" sz="3200" dirty="0"/>
              <a:t> </a:t>
            </a:r>
            <a:r>
              <a:rPr lang="ru-RU" sz="3200" dirty="0" smtClean="0"/>
              <a:t>сферах</a:t>
            </a:r>
            <a:r>
              <a:rPr lang="ru-RU" sz="3200" dirty="0"/>
              <a:t>. </a:t>
            </a:r>
            <a:endParaRPr lang="ru-RU" sz="3200" dirty="0" smtClean="0"/>
          </a:p>
        </p:txBody>
      </p:sp>
      <p:sp>
        <p:nvSpPr>
          <p:cNvPr id="9" name="Скругленный прямоугольник 8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247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ÐµÐ»Ð¸ÐºÐ¾Ð±ÑÐ¸ÑÐ°Ð½Ð¸Ñ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83" y="0"/>
            <a:ext cx="3294617" cy="19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6330" y="190503"/>
            <a:ext cx="5191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Великобритания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71874"/>
            <a:ext cx="115055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позиции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Беларуси в Великобританию: нефтепродукты, продукты перегонки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каменноугольной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смолы, битумные смеси, удобрения калийные и азотные, строительная арматура, мебель,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необработанный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свинец, женская верхняя одежда, устройства на жидких кристаллах, бинокли и монокуляры,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позиции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Великобритании в Беларусь:  двигатели внутреннего сгорания, поставляемые для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белорусские предприятия машиностроительной отрасли, воздушные насосы, дорожная 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трансформаторы, гербициды, химические соединения, полимеры и смазочные 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средства, а также рыба мороженная, прочие пищевые продукты, крепкие спиртные напитки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материалы и оборудование.</a:t>
            </a:r>
          </a:p>
        </p:txBody>
      </p:sp>
      <p:sp>
        <p:nvSpPr>
          <p:cNvPr id="9" name="Скругленный прямоугольник 8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" name="AutoShape 2" descr="ÐÐ°ÑÑÐ¸Ð½ÐºÐ¸ Ð¿Ð¾ Ð·Ð°Ð¿ÑÐ¾ÑÑ ÐÐµÐ»Ð¸ÐºÐ¾Ð±ÑÐ¸ÑÐ°Ð½Ð¸Ñ ÑÐ»Ð°Ð³"/>
          <p:cNvSpPr>
            <a:spLocks noChangeAspect="1" noChangeArrowheads="1"/>
          </p:cNvSpPr>
          <p:nvPr/>
        </p:nvSpPr>
        <p:spPr bwMode="auto">
          <a:xfrm>
            <a:off x="8897384" y="403225"/>
            <a:ext cx="527138" cy="5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ÐÐµÐ»Ð¸ÐºÐ¾Ð±ÑÐ¸ÑÐ°Ð½Ð¸Ñ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ÐÐ°ÑÑÐ¸Ð½ÐºÐ¸ Ð¿Ð¾ Ð·Ð°Ð¿ÑÐ¾ÑÑ ÐÐµÐ»Ð¸ÐºÐ¾Ð±ÑÐ¸ÑÐ°Ð½Ð¸Ñ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59" y="4424222"/>
            <a:ext cx="4389639" cy="22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19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3805" y="223320"/>
            <a:ext cx="7777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Эстония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82132"/>
            <a:ext cx="119638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dirty="0" smtClean="0"/>
              <a:t>	В </a:t>
            </a:r>
            <a:r>
              <a:rPr lang="ru-RU" dirty="0"/>
              <a:t>настоящее время белорусско-эстонское двустороннее сотрудничество получило поступательное развитие: </a:t>
            </a:r>
            <a:endParaRPr lang="ru-RU" dirty="0" smtClean="0"/>
          </a:p>
          <a:p>
            <a:pPr fontAlgn="base"/>
            <a:r>
              <a:rPr lang="ru-RU" dirty="0" smtClean="0"/>
              <a:t>активизировалось </a:t>
            </a:r>
            <a:r>
              <a:rPr lang="ru-RU" dirty="0"/>
              <a:t>политическое и парламентское взаимодействие, расширяются туристические, культурные, </a:t>
            </a:r>
            <a:endParaRPr lang="ru-RU" dirty="0" smtClean="0"/>
          </a:p>
          <a:p>
            <a:pPr fontAlgn="base"/>
            <a:r>
              <a:rPr lang="ru-RU" dirty="0" smtClean="0"/>
              <a:t>спортивные </a:t>
            </a:r>
            <a:r>
              <a:rPr lang="ru-RU" dirty="0"/>
              <a:t>связи, растет товарный оборот, сторонами реализуется ряд совместных инвестиционных и иных проектов.</a:t>
            </a:r>
          </a:p>
          <a:p>
            <a:pPr fontAlgn="base"/>
            <a:r>
              <a:rPr lang="ru-RU" dirty="0"/>
              <a:t>Эстония рассматривается Республикой Беларусь в качестве одного из важных торговых партнеров в регионе Северной </a:t>
            </a:r>
            <a:endParaRPr lang="ru-RU" dirty="0" smtClean="0"/>
          </a:p>
          <a:p>
            <a:pPr fontAlgn="base"/>
            <a:r>
              <a:rPr lang="ru-RU" dirty="0" smtClean="0"/>
              <a:t>Европы</a:t>
            </a:r>
            <a:r>
              <a:rPr lang="ru-RU" dirty="0"/>
              <a:t>.</a:t>
            </a:r>
          </a:p>
        </p:txBody>
      </p:sp>
      <p:sp>
        <p:nvSpPr>
          <p:cNvPr id="9" name="Скругленный прямоугольник 8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­ÑÑÐ¾Ð½Ð¸Ñ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07" y="-1"/>
            <a:ext cx="2893293" cy="18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ÐÐ°ÑÑÐ¸Ð½ÐºÐ¸ Ð¿Ð¾ Ð·Ð°Ð¿ÑÐ¾ÑÑ Ð­ÑÑÐ¾Ð½Ð¸Ñ ÑÐ¾ÑÐ¾"/>
          <p:cNvSpPr>
            <a:spLocks noChangeAspect="1" noChangeArrowheads="1"/>
          </p:cNvSpPr>
          <p:nvPr/>
        </p:nvSpPr>
        <p:spPr bwMode="auto">
          <a:xfrm>
            <a:off x="3964838" y="6734080"/>
            <a:ext cx="123920" cy="1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38" y="3381280"/>
            <a:ext cx="4453370" cy="29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955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6330" y="183626"/>
            <a:ext cx="5299126" cy="1507067"/>
          </a:xfrm>
        </p:spPr>
        <p:txBody>
          <a:bodyPr>
            <a:normAutofit/>
          </a:bodyPr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Плоцк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889" y="1916230"/>
            <a:ext cx="10515600" cy="2008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наших городов много общего. Оба являются высокоразвитыми промышленными центрами. Большое внимание уделяется развитию культуры и спорта. </a:t>
            </a:r>
            <a:endParaRPr lang="ru-RU" dirty="0"/>
          </a:p>
        </p:txBody>
      </p:sp>
      <p:pic>
        <p:nvPicPr>
          <p:cNvPr id="6" name="Рисунок 5" descr="plock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63" y="3874372"/>
            <a:ext cx="3822859" cy="268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lock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83" y="3987411"/>
            <a:ext cx="3725758" cy="28008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028" name="Picture 4" descr="ÐÐ°ÑÑÐ¸Ð½ÐºÐ¸ Ð¿Ð¾ Ð·Ð°Ð¿ÑÐ¾ÑÑ ÐÐ»Ð¾ÑÐº ÑÐ»Ð°Ð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5" y="-5654"/>
            <a:ext cx="3186545" cy="18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77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ÑÐµÑÐ¾Ð²Ð¾-Ð·ÑÐµÐ²Ð¾ ÑÐ»Ð°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70" y="0"/>
            <a:ext cx="3706330" cy="247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53230" y="353989"/>
            <a:ext cx="5444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err="1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Орехово-зуево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52192" y="2824875"/>
            <a:ext cx="7987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Значимым событием в жизни Новополоцка стали молодежный и экономический форумы. Если первый собрал представителей из российских городов-побратимов – Одинцово, Орехово-Зуево, Кстово, Пушкинского района Санкт-Петербурга, то на второй съехались порядка 60 иностранных гостей. Это делегации из Сербии, Польши, Латвии, России, Чехии, дипломатические представительства Болгарии, Китая, Кыргызстана. Во время экономического форума было подписано соглашение о сотрудничестве между туристическими агентствами Дворца детей и молодежи </a:t>
            </a:r>
            <a:r>
              <a:rPr lang="ru-RU" dirty="0" err="1"/>
              <a:t>г.Новополоцка</a:t>
            </a:r>
            <a:r>
              <a:rPr lang="ru-RU" dirty="0"/>
              <a:t> и сербского города Ниш.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Делегация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9470"/>
            <a:ext cx="3752192" cy="2114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44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¾Ð´Ð¸Ð½ÑÐ¾Ð²Ð¾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55" y="-3973"/>
            <a:ext cx="2780145" cy="185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3133" y="476774"/>
            <a:ext cx="4070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Одинцово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1945287"/>
            <a:ext cx="80614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	Белорусские </a:t>
            </a:r>
            <a:r>
              <a:rPr lang="ru-RU" sz="2400" dirty="0">
                <a:latin typeface="Verdana" panose="020B0604030504040204" pitchFamily="34" charset="0"/>
                <a:ea typeface="Times New Roman" panose="02020603050405020304" pitchFamily="18" charset="0"/>
              </a:rPr>
              <a:t>специалисты различных отраслей часто приезжают к </a:t>
            </a:r>
            <a:r>
              <a:rPr lang="ru-RU" sz="24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одинцовским</a:t>
            </a:r>
            <a:r>
              <a:rPr lang="ru-RU" sz="2400" dirty="0">
                <a:latin typeface="Verdana" panose="020B0604030504040204" pitchFamily="34" charset="0"/>
                <a:ea typeface="Times New Roman" panose="02020603050405020304" pitchFamily="18" charset="0"/>
              </a:rPr>
              <a:t>, чтобы обменяться полезным опытом и пообщаться. На этой неделе районное управление образования принимало делегацию белорусских коллег, для которых была организована обширная программа. В течение двух дней </a:t>
            </a:r>
            <a:r>
              <a:rPr lang="ru-RU" sz="24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новополоцкие</a:t>
            </a:r>
            <a:r>
              <a:rPr lang="ru-RU" sz="2400" dirty="0">
                <a:latin typeface="Verdana" panose="020B0604030504040204" pitchFamily="34" charset="0"/>
                <a:ea typeface="Times New Roman" panose="02020603050405020304" pitchFamily="18" charset="0"/>
              </a:rPr>
              <a:t> гости знакомились с работой образовательной системы нашего района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5364" name="Picture 4" descr="ÐÐ°ÑÑÐ¸Ð½ÐºÐ¸ Ð¿Ð¾ Ð·Ð°Ð¿ÑÐ¾ÑÑ ÐÐ´Ð¸Ð½ÑÐ¾Ð²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33183"/>
            <a:ext cx="3402887" cy="22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063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277" y="252248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Живор</a:t>
            </a:r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(</a:t>
            </a:r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</a:rPr>
              <a:t>Ф</a:t>
            </a:r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ранция)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4565" y="172910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dirty="0">
                <a:latin typeface="Verdana" pitchFamily="34" charset="0"/>
                <a:ea typeface="Times New Roman" panose="02020603050405020304" pitchFamily="18" charset="0"/>
              </a:rPr>
              <a:t>Перечислять можно долго. Наша конкурсная жизнь — бурная и успешная. </a:t>
            </a:r>
            <a:r>
              <a:rPr lang="ru-RU" sz="2400" dirty="0" err="1">
                <a:latin typeface="Verdana" pitchFamily="34" charset="0"/>
                <a:ea typeface="Times New Roman" panose="02020603050405020304" pitchFamily="18" charset="0"/>
              </a:rPr>
              <a:t>On</a:t>
            </a:r>
            <a:r>
              <a:rPr lang="ru-RU" sz="2400" dirty="0">
                <a:latin typeface="Verdana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Verdana" pitchFamily="34" charset="0"/>
                <a:ea typeface="Times New Roman" panose="02020603050405020304" pitchFamily="18" charset="0"/>
              </a:rPr>
              <a:t>line</a:t>
            </a:r>
            <a:r>
              <a:rPr lang="ru-RU" sz="2400" dirty="0">
                <a:latin typeface="Verdana" pitchFamily="34" charset="0"/>
                <a:ea typeface="Times New Roman" panose="02020603050405020304" pitchFamily="18" charset="0"/>
              </a:rPr>
              <a:t> ежегодно собирает награды. Пару лет назад мы выступали с 45‑минутной программой в </a:t>
            </a:r>
            <a:r>
              <a:rPr lang="ru-RU" sz="2400" dirty="0" err="1">
                <a:latin typeface="Verdana" pitchFamily="34" charset="0"/>
                <a:ea typeface="Times New Roman" panose="02020603050405020304" pitchFamily="18" charset="0"/>
              </a:rPr>
              <a:t>Живоре</a:t>
            </a:r>
            <a:r>
              <a:rPr lang="ru-RU" sz="2400" dirty="0">
                <a:latin typeface="Verdana" pitchFamily="34" charset="0"/>
                <a:ea typeface="Times New Roman" panose="02020603050405020304" pitchFamily="18" charset="0"/>
              </a:rPr>
              <a:t> — городе-побратиме Новополоцка. А в прошлом году провели эксперимент. На мой взгляд — удачный. На сцене нашего Дворца культуры мы поставили мюзикл «Два сердца»…</a:t>
            </a:r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8" name="Рисунок 7" descr="Живо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229" y="-12615"/>
            <a:ext cx="1535771" cy="185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6" y="2105413"/>
            <a:ext cx="5240509" cy="29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0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ÐÐ°ÑÑÐ¸Ð½ÐºÐ¸ Ð¿Ð¾ Ð·Ð°Ð¿ÑÐ¾ÑÑ ÐÐ°Ð¶ÐµÐ¹ÐºÑÐ¹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" y="1696368"/>
            <a:ext cx="4383617" cy="24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ÐÐ°ÑÑÐ¸Ð½ÐºÐ¸ Ð¿Ð¾ Ð·Ð°Ð¿ÑÐ¾ÑÑ ÐÐ°Ð¶ÐµÐ¹ÐºÑÐ¹ ÑÐ»Ð°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81" y="-17443"/>
            <a:ext cx="2063919" cy="18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277" y="252248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Мажейкяй (Литва)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4565" y="17291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dirty="0" smtClean="0"/>
              <a:t>На базе детской художественной школы имени </a:t>
            </a:r>
            <a:r>
              <a:rPr lang="ru-RU" sz="2400" dirty="0" err="1" smtClean="0"/>
              <a:t>Хруцкого</a:t>
            </a:r>
            <a:r>
              <a:rPr lang="ru-RU" sz="2400" dirty="0" smtClean="0"/>
              <a:t> соберутся более 60 юных талантов из городов-побратимов Новополоцка,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6330" y="3905817"/>
            <a:ext cx="101264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первый день юные художники будут рисовать городские пейзажи </a:t>
            </a:r>
            <a:r>
              <a:rPr lang="ru-RU" dirty="0" err="1" smtClean="0"/>
              <a:t>нефтеграда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ландшафт берегов Западной Двины и окрестности. А вечером участников и гостей </a:t>
            </a:r>
          </a:p>
          <a:p>
            <a:r>
              <a:rPr lang="ru-RU" dirty="0" smtClean="0"/>
              <a:t>пленэра-конкурса ждет мастер-класс "Экспрессия в живописи". На следующий </a:t>
            </a:r>
          </a:p>
          <a:p>
            <a:r>
              <a:rPr lang="ru-RU" dirty="0" smtClean="0"/>
              <a:t>день, набравшись опыта, дети будут писать "Пейзаж настроения" в деревне </a:t>
            </a:r>
          </a:p>
          <a:p>
            <a:r>
              <a:rPr lang="ru-RU" dirty="0" err="1" smtClean="0"/>
              <a:t>Ореховно</a:t>
            </a:r>
            <a:r>
              <a:rPr lang="ru-RU" dirty="0" smtClean="0"/>
              <a:t>, где в хорошем состоянии сохранилась усадьба, известная с 1552 года,</a:t>
            </a:r>
          </a:p>
          <a:p>
            <a:r>
              <a:rPr lang="ru-RU" dirty="0" smtClean="0"/>
              <a:t> которая принадлежала магнатскому роду Щитов и была настоящей "звездой" </a:t>
            </a:r>
          </a:p>
          <a:p>
            <a:r>
              <a:rPr lang="ru-RU" dirty="0" smtClean="0"/>
              <a:t>дворцово-парковой архитектуры. Завершится второй день пленэрной работой </a:t>
            </a:r>
          </a:p>
          <a:p>
            <a:r>
              <a:rPr lang="ru-RU" dirty="0" smtClean="0"/>
              <a:t>"Краски летнего дня" и обменом опытом за круглым столом. 9 июня, отдавая дань </a:t>
            </a:r>
          </a:p>
          <a:p>
            <a:r>
              <a:rPr lang="ru-RU" dirty="0" smtClean="0"/>
              <a:t>памяти Ивану </a:t>
            </a:r>
            <a:r>
              <a:rPr lang="ru-RU" dirty="0" err="1" smtClean="0"/>
              <a:t>Хруцкому</a:t>
            </a:r>
            <a:r>
              <a:rPr lang="ru-RU" dirty="0" smtClean="0"/>
              <a:t>, участники конкурса выполнят работы в номинации </a:t>
            </a:r>
          </a:p>
          <a:p>
            <a:r>
              <a:rPr lang="ru-RU" dirty="0" smtClean="0"/>
              <a:t>«Великому мастеру посвящается…".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" name="AutoShape 2" descr="ÐÐ°ÑÑÐ¸Ð½ÐºÐ¸ Ð¿Ð¾ Ð·Ð°Ð¿ÑÐ¾ÑÑ ÐÐ°Ð¶ÐµÐ¹ÐºÑÐ¹ ÑÐ»Ð°Ð³"/>
          <p:cNvSpPr>
            <a:spLocks noChangeAspect="1" noChangeArrowheads="1"/>
          </p:cNvSpPr>
          <p:nvPr/>
        </p:nvSpPr>
        <p:spPr bwMode="auto">
          <a:xfrm>
            <a:off x="3323648" y="21082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231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277" y="252248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Пушкин(Россия)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1386" y="1570894"/>
            <a:ext cx="8217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 Пушкин является давним побратимом Новополоцка, </a:t>
            </a:r>
          </a:p>
          <a:p>
            <a:r>
              <a:rPr lang="ru-RU" dirty="0" smtClean="0"/>
              <a:t>и совсем недавно его делегация принимала участие в праздновании </a:t>
            </a:r>
          </a:p>
          <a:p>
            <a:r>
              <a:rPr lang="ru-RU" dirty="0" smtClean="0"/>
              <a:t>дня рождения нашего города. А 24–25 июня в Пушкине, который был </a:t>
            </a:r>
          </a:p>
          <a:p>
            <a:r>
              <a:rPr lang="ru-RU" dirty="0" smtClean="0"/>
              <a:t>основан в 1710 году как императорская загородная резиденция </a:t>
            </a:r>
          </a:p>
          <a:p>
            <a:r>
              <a:rPr lang="ru-RU" dirty="0" smtClean="0"/>
              <a:t>Царское Село, проходили аналогичные торжества. Сейчас это </a:t>
            </a:r>
          </a:p>
          <a:p>
            <a:r>
              <a:rPr lang="ru-RU" dirty="0" smtClean="0"/>
              <a:t>Пушкинский район Санкт-Петербурга. На 307-летие города-побратима </a:t>
            </a:r>
          </a:p>
          <a:p>
            <a:r>
              <a:rPr lang="ru-RU" dirty="0" smtClean="0"/>
              <a:t>была приглашена и делегация Новополоцка, в состав которой вошли </a:t>
            </a:r>
          </a:p>
          <a:p>
            <a:r>
              <a:rPr lang="ru-RU" dirty="0" smtClean="0"/>
              <a:t>управляющий делами горисполкома Валентина </a:t>
            </a:r>
            <a:r>
              <a:rPr lang="ru-RU" dirty="0" err="1" smtClean="0"/>
              <a:t>Мартыненко</a:t>
            </a:r>
            <a:r>
              <a:rPr lang="ru-RU" dirty="0" smtClean="0"/>
              <a:t>, директор </a:t>
            </a:r>
          </a:p>
          <a:p>
            <a:r>
              <a:rPr lang="ru-RU" dirty="0" smtClean="0"/>
              <a:t>филиала «</a:t>
            </a:r>
            <a:r>
              <a:rPr lang="ru-RU" dirty="0" err="1" smtClean="0"/>
              <a:t>Новополоцкжелезобетон</a:t>
            </a:r>
            <a:r>
              <a:rPr lang="ru-RU" dirty="0" smtClean="0"/>
              <a:t>» ОАО «</a:t>
            </a:r>
            <a:r>
              <a:rPr lang="ru-RU" dirty="0" err="1" smtClean="0"/>
              <a:t>Кричевцементношифер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Яков Стародубов и заместитель директора по производству данного </a:t>
            </a:r>
          </a:p>
          <a:p>
            <a:r>
              <a:rPr lang="ru-RU" dirty="0" smtClean="0"/>
              <a:t>предприятия Татьяна Кулеш.</a:t>
            </a:r>
            <a:endParaRPr lang="ru-RU" dirty="0"/>
          </a:p>
        </p:txBody>
      </p:sp>
      <p:pic>
        <p:nvPicPr>
          <p:cNvPr id="8" name="Рисунок 7" descr="delegacija iz novopolock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16" y="1367204"/>
            <a:ext cx="2993415" cy="45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1" name="Рисунок 10" descr="Города Пушкин и Павловск входят в состав Пушкинского района Санкт-Петербурга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07" y="0"/>
            <a:ext cx="1561093" cy="187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798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орода Пушкин и Павловск входят в состав Пушкинского района Санкт-Петербург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1" y="0"/>
            <a:ext cx="1551709" cy="18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277" y="252248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Павловск(Россия)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56184" y="1758461"/>
            <a:ext cx="7935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Договор о партнерстве между городом Новополоцком </a:t>
            </a:r>
          </a:p>
          <a:p>
            <a:pPr algn="r"/>
            <a:r>
              <a:rPr lang="ru-RU" dirty="0" smtClean="0"/>
              <a:t>(Беларусь) и городами Пушкин и Павловск (входят в состав </a:t>
            </a:r>
          </a:p>
          <a:p>
            <a:pPr algn="r"/>
            <a:r>
              <a:rPr lang="ru-RU" u="sng" dirty="0" smtClean="0">
                <a:hlinkClick r:id="rId4" tooltip="Администрация Пушкинского района Санкт-Петербурга"/>
              </a:rPr>
              <a:t>Пушкинского района</a:t>
            </a:r>
            <a:r>
              <a:rPr lang="ru-RU" dirty="0" smtClean="0"/>
              <a:t> Санкт-Петербурга, РФ) подписан 29 </a:t>
            </a:r>
          </a:p>
          <a:p>
            <a:pPr algn="r"/>
            <a:r>
              <a:rPr lang="ru-RU" dirty="0" smtClean="0"/>
              <a:t>апреля 2003 года. Договор заключен сроком на 5 лет и будет</a:t>
            </a:r>
          </a:p>
          <a:p>
            <a:pPr algn="r"/>
            <a:r>
              <a:rPr lang="ru-RU" dirty="0" smtClean="0"/>
              <a:t> считаться автоматически продлеваемым на последующие 5 лет,</a:t>
            </a:r>
          </a:p>
          <a:p>
            <a:pPr algn="r"/>
            <a:r>
              <a:rPr lang="ru-RU" dirty="0" smtClean="0"/>
              <a:t> пока ни одна из сторон не внесет за 3 месяца до завершения </a:t>
            </a:r>
          </a:p>
          <a:p>
            <a:pPr algn="r"/>
            <a:r>
              <a:rPr lang="ru-RU" dirty="0" smtClean="0"/>
              <a:t>срока действия Договора письменный документ с требованиями </a:t>
            </a:r>
          </a:p>
          <a:p>
            <a:pPr algn="r"/>
            <a:r>
              <a:rPr lang="ru-RU" dirty="0" smtClean="0"/>
              <a:t>расторжения договора.</a:t>
            </a:r>
          </a:p>
          <a:p>
            <a:pPr algn="r"/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2290" name="Picture 2" descr="ÐÐ°ÑÑÐ¸Ð½ÐºÐ¸ Ð¿Ð¾ Ð·Ð°Ð¿ÑÐ¾ÑÑ ÐÐ°Ð²Ð»Ð¾Ð²ÑÐº ÑÐ¾ÑÐ¾ Ð³Ð¾ÑÐ¾Ð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9" y="1871286"/>
            <a:ext cx="5300442" cy="39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296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39" y="-585807"/>
            <a:ext cx="4531498" cy="30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Ð¾Ð²Ð¾Ð¿Ð¾Ð»Ð¾ÑÐº ÑÐ»Ð°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06330" cy="18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277" y="252248"/>
            <a:ext cx="7777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Кстово(Россия) </a:t>
            </a:r>
            <a:endParaRPr lang="ru-RU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462" y="3282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46240" y="2104469"/>
            <a:ext cx="76899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Договор о партнерстве между городами Новополоцк (РБ) </a:t>
            </a:r>
          </a:p>
          <a:p>
            <a:pPr algn="r"/>
            <a:r>
              <a:rPr lang="ru-RU" dirty="0" smtClean="0"/>
              <a:t>и городом Кстово (Нижегородская обл., Российская </a:t>
            </a:r>
          </a:p>
          <a:p>
            <a:pPr algn="r"/>
            <a:r>
              <a:rPr lang="ru-RU" dirty="0" smtClean="0"/>
              <a:t>Федерация) подписан 7 сентября 2005 года. Договор заключен </a:t>
            </a:r>
          </a:p>
          <a:p>
            <a:pPr algn="r"/>
            <a:r>
              <a:rPr lang="ru-RU" dirty="0" smtClean="0"/>
              <a:t>сроком на 5 лет и будет считаться автоматически </a:t>
            </a:r>
          </a:p>
          <a:p>
            <a:pPr algn="r"/>
            <a:r>
              <a:rPr lang="ru-RU" dirty="0" smtClean="0"/>
              <a:t>продлеваемым на последующие 5 лет, пока ни одна из </a:t>
            </a:r>
          </a:p>
          <a:p>
            <a:pPr algn="r"/>
            <a:r>
              <a:rPr lang="ru-RU" dirty="0" smtClean="0"/>
              <a:t>сторон не внесет за 3 месяца до завершения срока действия </a:t>
            </a:r>
          </a:p>
          <a:p>
            <a:pPr algn="r"/>
            <a:r>
              <a:rPr lang="ru-RU" dirty="0" smtClean="0"/>
              <a:t>Договора письменный документ с требованиями расторжения </a:t>
            </a:r>
          </a:p>
          <a:p>
            <a:pPr algn="r"/>
            <a:r>
              <a:rPr lang="ru-RU" dirty="0" smtClean="0"/>
              <a:t>договора. Утвержден 31 марта 2008г. </a:t>
            </a:r>
            <a:r>
              <a:rPr lang="ru-RU" dirty="0" err="1" smtClean="0"/>
              <a:t>Новополоцким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горсоветом депутатов (</a:t>
            </a:r>
            <a:r>
              <a:rPr lang="ru-RU" dirty="0" err="1" smtClean="0"/>
              <a:t>Реш</a:t>
            </a:r>
            <a:r>
              <a:rPr lang="ru-RU" dirty="0" smtClean="0"/>
              <a:t>. №94).</a:t>
            </a:r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firstslide"/>
          </p:cNvPr>
          <p:cNvSpPr/>
          <p:nvPr/>
        </p:nvSpPr>
        <p:spPr>
          <a:xfrm>
            <a:off x="152399" y="6025661"/>
            <a:ext cx="1008185" cy="597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11268" name="Picture 4" descr="ÐÐ°ÑÑÐ¸Ð½ÐºÐ¸ Ð¿Ð¾ Ð·Ð°Ð¿ÑÐ¾ÑÑ ÐÑÑÐ¾Ð²Ð¾ ÑÐ¾ÑÐ¾ Ð³Ð¾ÑÐ¾Ð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" y="2192462"/>
            <a:ext cx="5093308" cy="3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036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</TotalTime>
  <Words>744</Words>
  <Application>Microsoft Office PowerPoint</Application>
  <PresentationFormat>Широкоэкранный</PresentationFormat>
  <Paragraphs>162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Monotype Corsiva</vt:lpstr>
      <vt:lpstr>Times New Roman</vt:lpstr>
      <vt:lpstr>Verdana</vt:lpstr>
      <vt:lpstr>Wingdings 3</vt:lpstr>
      <vt:lpstr>Сектор</vt:lpstr>
      <vt:lpstr>Презентация PowerPoint</vt:lpstr>
      <vt:lpstr>Плоцк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2019-02-13T12:23:40Z</dcterms:created>
  <dcterms:modified xsi:type="dcterms:W3CDTF">2019-02-20T11:39:51Z</dcterms:modified>
</cp:coreProperties>
</file>